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909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4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8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69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21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21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8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9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4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DB42F-6C11-4B02-BDCD-46DFDF37F913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77841-0FB3-4D54-B9BD-191CEE469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0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Veriban</a:t>
            </a:r>
            <a:r>
              <a:rPr lang="en-US" dirty="0"/>
              <a:t> Defter </a:t>
            </a:r>
            <a:r>
              <a:rPr lang="en-US" dirty="0" err="1"/>
              <a:t>Örnek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dirty="0" err="1">
                <a:latin typeface="+mj-lt"/>
              </a:rPr>
              <a:t>Şablonu</a:t>
            </a:r>
            <a:endParaRPr lang="en-US" sz="6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5577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EntryComment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Kayıt</a:t>
            </a:r>
            <a:r>
              <a:rPr lang="en-US" dirty="0"/>
              <a:t> </a:t>
            </a:r>
            <a:r>
              <a:rPr lang="en-US" dirty="0" err="1"/>
              <a:t>açıklaması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elemanda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alacaktır</a:t>
            </a:r>
            <a:r>
              <a:rPr lang="en-US" dirty="0"/>
              <a:t>.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kaydının</a:t>
            </a:r>
            <a:r>
              <a:rPr lang="en-US" dirty="0"/>
              <a:t> </a:t>
            </a:r>
            <a:r>
              <a:rPr lang="en-US" dirty="0" err="1"/>
              <a:t>açıklaması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biçiminde</a:t>
            </a:r>
            <a:r>
              <a:rPr lang="en-US" dirty="0"/>
              <a:t> </a:t>
            </a:r>
            <a:r>
              <a:rPr lang="en-US" dirty="0" err="1"/>
              <a:t>yapılacaktır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40234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AccountMainID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kod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/>
              <a:t>Ana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kodu</a:t>
            </a:r>
            <a:r>
              <a:rPr lang="en-US" dirty="0"/>
              <a:t> </a:t>
            </a:r>
            <a:r>
              <a:rPr lang="en-US" dirty="0" err="1"/>
              <a:t>numerik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99269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AccountMainDescription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/>
              <a:t>Ana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7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AccountSubID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/>
              <a:t>Alt </a:t>
            </a:r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ana</a:t>
            </a:r>
            <a:r>
              <a:rPr lang="en-US" dirty="0"/>
              <a:t>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kodunu</a:t>
            </a:r>
            <a:r>
              <a:rPr lang="en-US" dirty="0"/>
              <a:t> da </a:t>
            </a:r>
            <a:r>
              <a:rPr lang="en-US" dirty="0" err="1"/>
              <a:t>içerecek</a:t>
            </a:r>
            <a:r>
              <a:rPr lang="en-US" dirty="0"/>
              <a:t> </a:t>
            </a:r>
            <a:r>
              <a:rPr lang="en-US" dirty="0" err="1"/>
              <a:t>biçimde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28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AccountSubDescription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/>
              <a:t>Alt </a:t>
            </a:r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0269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gösterdiği</a:t>
            </a:r>
            <a:r>
              <a:rPr lang="en-US" dirty="0"/>
              <a:t> </a:t>
            </a:r>
            <a:r>
              <a:rPr lang="en-US" dirty="0" err="1"/>
              <a:t>parasal</a:t>
            </a:r>
            <a:r>
              <a:rPr lang="en-US" dirty="0"/>
              <a:t> </a:t>
            </a:r>
            <a:r>
              <a:rPr lang="en-US" dirty="0" err="1"/>
              <a:t>tutar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 err="1"/>
              <a:t>Parasal</a:t>
            </a:r>
            <a:r>
              <a:rPr lang="en-US" dirty="0"/>
              <a:t> </a:t>
            </a:r>
            <a:r>
              <a:rPr lang="en-US" dirty="0" err="1"/>
              <a:t>tutar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716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DebitCreditCode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Hesabın</a:t>
            </a:r>
            <a:r>
              <a:rPr lang="en-US" dirty="0"/>
              <a:t> </a:t>
            </a:r>
            <a:r>
              <a:rPr lang="en-US" dirty="0" err="1"/>
              <a:t>borçlu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alacaklı</a:t>
            </a:r>
            <a:r>
              <a:rPr lang="en-US" dirty="0"/>
              <a:t> </a:t>
            </a:r>
            <a:r>
              <a:rPr lang="en-US" dirty="0" err="1"/>
              <a:t>olup</a:t>
            </a:r>
            <a:r>
              <a:rPr lang="en-US" dirty="0"/>
              <a:t> </a:t>
            </a:r>
            <a:r>
              <a:rPr lang="en-US" dirty="0" err="1"/>
              <a:t>olmadığını</a:t>
            </a:r>
            <a:r>
              <a:rPr lang="en-US" dirty="0"/>
              <a:t> </a:t>
            </a:r>
            <a:r>
              <a:rPr lang="en-US" dirty="0" err="1"/>
              <a:t>gösteren</a:t>
            </a:r>
            <a:r>
              <a:rPr lang="en-US" dirty="0"/>
              <a:t> </a:t>
            </a:r>
            <a:r>
              <a:rPr lang="en-US" dirty="0" err="1"/>
              <a:t>tanımlayıcıdır</a:t>
            </a:r>
            <a:r>
              <a:rPr lang="en-US" dirty="0"/>
              <a:t>.</a:t>
            </a:r>
          </a:p>
          <a:p>
            <a:r>
              <a:rPr lang="en-US" dirty="0"/>
              <a:t>e-Defter </a:t>
            </a:r>
            <a:r>
              <a:rPr lang="en-US" dirty="0" err="1"/>
              <a:t>uygulaması</a:t>
            </a:r>
            <a:r>
              <a:rPr lang="en-US" dirty="0"/>
              <a:t> </a:t>
            </a:r>
            <a:r>
              <a:rPr lang="en-US" dirty="0" err="1"/>
              <a:t>bakımından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alanda</a:t>
            </a:r>
            <a:r>
              <a:rPr lang="en-US" dirty="0"/>
              <a:t> </a:t>
            </a:r>
            <a:r>
              <a:rPr lang="en-US" dirty="0" err="1"/>
              <a:t>sadece</a:t>
            </a:r>
            <a:r>
              <a:rPr lang="en-US" dirty="0"/>
              <a:t> </a:t>
            </a:r>
            <a:r>
              <a:rPr lang="en-US" dirty="0" err="1"/>
              <a:t>borç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D </a:t>
            </a:r>
            <a:r>
              <a:rPr lang="en-US" dirty="0" err="1"/>
              <a:t>alacak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C </a:t>
            </a:r>
            <a:r>
              <a:rPr lang="en-US" dirty="0" err="1"/>
              <a:t>göstergelerden</a:t>
            </a:r>
            <a:r>
              <a:rPr lang="en-US" dirty="0"/>
              <a:t> </a:t>
            </a:r>
            <a:r>
              <a:rPr lang="en-US" dirty="0" err="1"/>
              <a:t>birisi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72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DocumentType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maddesine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belgenin</a:t>
            </a:r>
            <a:r>
              <a:rPr lang="en-US" dirty="0"/>
              <a:t> </a:t>
            </a:r>
            <a:r>
              <a:rPr lang="en-US" dirty="0" err="1"/>
              <a:t>türünü</a:t>
            </a:r>
            <a:r>
              <a:rPr lang="en-US" dirty="0"/>
              <a:t> </a:t>
            </a:r>
            <a:r>
              <a:rPr lang="en-US" dirty="0" err="1"/>
              <a:t>gösteren</a:t>
            </a:r>
            <a:r>
              <a:rPr lang="en-US" dirty="0"/>
              <a:t> </a:t>
            </a:r>
            <a:r>
              <a:rPr lang="en-US" dirty="0" err="1"/>
              <a:t>elemandır</a:t>
            </a:r>
            <a:r>
              <a:rPr lang="en-US" dirty="0"/>
              <a:t>.</a:t>
            </a:r>
          </a:p>
          <a:p>
            <a:r>
              <a:rPr lang="en-US" dirty="0"/>
              <a:t>Bu </a:t>
            </a:r>
            <a:r>
              <a:rPr lang="en-US" dirty="0" err="1"/>
              <a:t>elemanda</a:t>
            </a:r>
            <a:r>
              <a:rPr lang="en-US" dirty="0"/>
              <a:t> </a:t>
            </a:r>
            <a:r>
              <a:rPr lang="en-US" dirty="0" err="1"/>
              <a:t>sadece,sınırlı</a:t>
            </a:r>
            <a:r>
              <a:rPr lang="en-US" dirty="0"/>
              <a:t> </a:t>
            </a:r>
            <a:r>
              <a:rPr lang="en-US" dirty="0" err="1"/>
              <a:t>biçimde</a:t>
            </a:r>
            <a:r>
              <a:rPr lang="en-US" dirty="0"/>
              <a:t> </a:t>
            </a:r>
            <a:r>
              <a:rPr lang="en-US" dirty="0" err="1"/>
              <a:t>sayılmış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(enumerated) check,  debit-memo, credit-memo, finance-charge, invoice, </a:t>
            </a:r>
            <a:r>
              <a:rPr lang="en-US" dirty="0" err="1"/>
              <a:t>ordercustomer</a:t>
            </a:r>
            <a:r>
              <a:rPr lang="en-US" dirty="0"/>
              <a:t>, order-vendor, payment-other, reminder, </a:t>
            </a:r>
            <a:r>
              <a:rPr lang="en-US" dirty="0" err="1"/>
              <a:t>tegata</a:t>
            </a:r>
            <a:r>
              <a:rPr lang="en-US" dirty="0"/>
              <a:t>, voucher, shipment, receipt, manual-adjustment ve other </a:t>
            </a:r>
            <a:r>
              <a:rPr lang="en-US" dirty="0" err="1"/>
              <a:t>kavramları</a:t>
            </a:r>
            <a:r>
              <a:rPr lang="en-US" dirty="0"/>
              <a:t> </a:t>
            </a:r>
            <a:r>
              <a:rPr lang="en-US" dirty="0" err="1"/>
              <a:t>kullanılabilmektedir</a:t>
            </a:r>
            <a:r>
              <a:rPr lang="en-US" dirty="0"/>
              <a:t>. e-Defter </a:t>
            </a:r>
            <a:r>
              <a:rPr lang="en-US" dirty="0" err="1"/>
              <a:t>uygulamasında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elemanda</a:t>
            </a:r>
            <a:r>
              <a:rPr lang="en-US" dirty="0"/>
              <a:t> </a:t>
            </a:r>
            <a:r>
              <a:rPr lang="en-US" dirty="0" err="1"/>
              <a:t>sadece</a:t>
            </a:r>
            <a:r>
              <a:rPr lang="en-US" dirty="0"/>
              <a:t> </a:t>
            </a:r>
            <a:r>
              <a:rPr lang="en-US" dirty="0" err="1"/>
              <a:t>aşağıdaki</a:t>
            </a:r>
            <a:r>
              <a:rPr lang="en-US" dirty="0"/>
              <a:t> </a:t>
            </a:r>
            <a:r>
              <a:rPr lang="en-US" dirty="0" err="1"/>
              <a:t>kavramlar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4627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DocumentTypeDescription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documentType</a:t>
            </a:r>
            <a:r>
              <a:rPr lang="en-US" dirty="0"/>
              <a:t>” </a:t>
            </a:r>
            <a:r>
              <a:rPr lang="en-US" dirty="0" err="1"/>
              <a:t>alanına</a:t>
            </a:r>
            <a:r>
              <a:rPr lang="en-US" dirty="0"/>
              <a:t> other </a:t>
            </a:r>
            <a:r>
              <a:rPr lang="en-US" dirty="0" err="1"/>
              <a:t>yazılmış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belgeye</a:t>
            </a:r>
            <a:r>
              <a:rPr lang="en-US" dirty="0"/>
              <a:t>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tür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 err="1"/>
              <a:t>Belge</a:t>
            </a:r>
            <a:r>
              <a:rPr lang="en-US" dirty="0"/>
              <a:t> </a:t>
            </a:r>
            <a:r>
              <a:rPr lang="en-US" dirty="0" err="1"/>
              <a:t>tipinin</a:t>
            </a:r>
            <a:r>
              <a:rPr lang="en-US" dirty="0"/>
              <a:t> </a:t>
            </a:r>
            <a:r>
              <a:rPr lang="en-US" dirty="0" err="1"/>
              <a:t>açıklaması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6703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DocumentNumber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maddesine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belgenin</a:t>
            </a:r>
            <a:r>
              <a:rPr lang="en-US" dirty="0"/>
              <a:t> </a:t>
            </a:r>
            <a:r>
              <a:rPr lang="en-US" dirty="0" err="1"/>
              <a:t>numarasını</a:t>
            </a:r>
            <a:r>
              <a:rPr lang="en-US" dirty="0"/>
              <a:t> </a:t>
            </a:r>
            <a:r>
              <a:rPr lang="en-US" dirty="0" err="1"/>
              <a:t>gösteren</a:t>
            </a:r>
            <a:r>
              <a:rPr lang="en-US" dirty="0"/>
              <a:t> </a:t>
            </a:r>
            <a:r>
              <a:rPr lang="en-US" dirty="0" err="1"/>
              <a:t>elemandır</a:t>
            </a:r>
            <a:r>
              <a:rPr lang="en-US" dirty="0"/>
              <a:t>.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maddesine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belgenin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biçimde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8534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Örnek</a:t>
            </a:r>
            <a:r>
              <a:rPr lang="en-US" dirty="0"/>
              <a:t> Defter </a:t>
            </a:r>
            <a:r>
              <a:rPr lang="en-US" dirty="0" err="1"/>
              <a:t>Formatları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csv</a:t>
            </a:r>
          </a:p>
          <a:p>
            <a:r>
              <a:rPr lang="en-US" dirty="0" err="1"/>
              <a:t>xls</a:t>
            </a:r>
            <a:endParaRPr lang="en-US" dirty="0"/>
          </a:p>
          <a:p>
            <a:r>
              <a:rPr lang="en-US" dirty="0"/>
              <a:t>txt</a:t>
            </a:r>
          </a:p>
        </p:txBody>
      </p:sp>
    </p:spTree>
    <p:extLst>
      <p:ext uri="{BB962C8B-B14F-4D97-AF65-F5344CB8AC3E}">
        <p14:creationId xmlns:p14="http://schemas.microsoft.com/office/powerpoint/2010/main" val="444667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DocumentDate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maddesine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belgenin</a:t>
            </a:r>
            <a:r>
              <a:rPr lang="en-US" dirty="0"/>
              <a:t> </a:t>
            </a:r>
            <a:r>
              <a:rPr lang="en-US" dirty="0" err="1"/>
              <a:t>tarihini</a:t>
            </a:r>
            <a:r>
              <a:rPr lang="en-US" dirty="0"/>
              <a:t> </a:t>
            </a:r>
            <a:r>
              <a:rPr lang="en-US" dirty="0" err="1"/>
              <a:t>gösteren</a:t>
            </a:r>
            <a:r>
              <a:rPr lang="en-US" dirty="0"/>
              <a:t> </a:t>
            </a:r>
            <a:r>
              <a:rPr lang="en-US" dirty="0" err="1"/>
              <a:t>elemandır</a:t>
            </a:r>
            <a:r>
              <a:rPr lang="en-US" dirty="0"/>
              <a:t>.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maddesine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belgenin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, 4 </a:t>
            </a:r>
            <a:r>
              <a:rPr lang="en-US" dirty="0" err="1"/>
              <a:t>hane</a:t>
            </a:r>
            <a:r>
              <a:rPr lang="en-US" dirty="0"/>
              <a:t> </a:t>
            </a:r>
            <a:r>
              <a:rPr lang="en-US" dirty="0" err="1"/>
              <a:t>yıl</a:t>
            </a:r>
            <a:r>
              <a:rPr lang="en-US" dirty="0"/>
              <a:t>, 2 </a:t>
            </a:r>
            <a:r>
              <a:rPr lang="en-US" dirty="0" err="1"/>
              <a:t>hane</a:t>
            </a:r>
            <a:r>
              <a:rPr lang="en-US" dirty="0"/>
              <a:t> ay, 2 </a:t>
            </a:r>
            <a:r>
              <a:rPr lang="en-US" dirty="0" err="1"/>
              <a:t>hane</a:t>
            </a:r>
            <a:r>
              <a:rPr lang="en-US" dirty="0"/>
              <a:t> </a:t>
            </a:r>
            <a:r>
              <a:rPr lang="en-US" dirty="0" err="1"/>
              <a:t>gün</a:t>
            </a:r>
            <a:r>
              <a:rPr lang="en-US" dirty="0"/>
              <a:t> </a:t>
            </a:r>
            <a:r>
              <a:rPr lang="en-US" dirty="0" err="1"/>
              <a:t>şeklinde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6085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PaymentMethod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Ödeme</a:t>
            </a:r>
            <a:r>
              <a:rPr lang="en-US" dirty="0"/>
              <a:t> </a:t>
            </a:r>
            <a:r>
              <a:rPr lang="en-US" dirty="0" err="1"/>
              <a:t>yöntemi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 err="1"/>
              <a:t>İşletmenin</a:t>
            </a:r>
            <a:r>
              <a:rPr lang="en-US" dirty="0"/>
              <a:t> </a:t>
            </a:r>
            <a:r>
              <a:rPr lang="en-US" dirty="0" err="1"/>
              <a:t>yaptığı</a:t>
            </a:r>
            <a:r>
              <a:rPr lang="en-US" dirty="0"/>
              <a:t> </a:t>
            </a:r>
            <a:r>
              <a:rPr lang="en-US" dirty="0" err="1"/>
              <a:t>ödemeler</a:t>
            </a:r>
            <a:r>
              <a:rPr lang="en-US" dirty="0"/>
              <a:t> </a:t>
            </a:r>
            <a:r>
              <a:rPr lang="en-US" dirty="0" err="1"/>
              <a:t>yanında</a:t>
            </a:r>
            <a:r>
              <a:rPr lang="en-US" dirty="0"/>
              <a:t> </a:t>
            </a:r>
            <a:r>
              <a:rPr lang="en-US" dirty="0" err="1"/>
              <a:t>işletmeye</a:t>
            </a:r>
            <a:r>
              <a:rPr lang="en-US" dirty="0"/>
              <a:t> </a:t>
            </a:r>
            <a:r>
              <a:rPr lang="en-US" dirty="0" err="1"/>
              <a:t>yapılan</a:t>
            </a:r>
            <a:r>
              <a:rPr lang="en-US" dirty="0"/>
              <a:t> </a:t>
            </a:r>
            <a:r>
              <a:rPr lang="en-US" dirty="0" err="1"/>
              <a:t>ödemelere</a:t>
            </a:r>
            <a:r>
              <a:rPr lang="en-US" dirty="0"/>
              <a:t> de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alanda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verilecektir</a:t>
            </a:r>
            <a:r>
              <a:rPr lang="en-US" dirty="0"/>
              <a:t>. </a:t>
            </a:r>
            <a:r>
              <a:rPr lang="en-US" dirty="0" err="1"/>
              <a:t>Ödeme</a:t>
            </a:r>
            <a:r>
              <a:rPr lang="en-US" dirty="0"/>
              <a:t> </a:t>
            </a:r>
            <a:r>
              <a:rPr lang="en-US" dirty="0" err="1"/>
              <a:t>yöntemi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biçiminde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8576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DetailComment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satırı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</a:t>
            </a:r>
            <a:r>
              <a:rPr lang="en-US" dirty="0" err="1"/>
              <a:t>açıklama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satırı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</a:t>
            </a:r>
            <a:r>
              <a:rPr lang="en-US" dirty="0" err="1"/>
              <a:t>açıklama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biçiminde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3322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Yüklenen</a:t>
            </a:r>
            <a:r>
              <a:rPr lang="en-US" dirty="0"/>
              <a:t> defter </a:t>
            </a:r>
            <a:r>
              <a:rPr lang="en-US" dirty="0" err="1"/>
              <a:t>örneğinden</a:t>
            </a:r>
            <a:r>
              <a:rPr lang="en-US" dirty="0"/>
              <a:t> </a:t>
            </a:r>
            <a:r>
              <a:rPr lang="en-US" dirty="0" err="1"/>
              <a:t>oluşan</a:t>
            </a:r>
            <a:r>
              <a:rPr lang="en-US" dirty="0"/>
              <a:t> </a:t>
            </a:r>
            <a:r>
              <a:rPr lang="en-US" dirty="0" err="1"/>
              <a:t>xbrli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2089" y="1825625"/>
            <a:ext cx="1040782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73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737433"/>
            <a:ext cx="10515600" cy="5048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637308"/>
            <a:ext cx="11287125" cy="55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34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Dövizli</a:t>
            </a:r>
            <a:r>
              <a:rPr lang="en-US" dirty="0"/>
              <a:t> Defter </a:t>
            </a:r>
            <a:r>
              <a:rPr lang="en-US" dirty="0" err="1"/>
              <a:t>Yüklemedeki</a:t>
            </a:r>
            <a:r>
              <a:rPr lang="en-US" dirty="0"/>
              <a:t> </a:t>
            </a:r>
            <a:r>
              <a:rPr lang="en-US" dirty="0" err="1"/>
              <a:t>ek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AmountCurrency</a:t>
            </a:r>
            <a:endParaRPr lang="en-US" dirty="0"/>
          </a:p>
          <a:p>
            <a:r>
              <a:rPr lang="en-US" dirty="0" err="1"/>
              <a:t>AmountOriginalAmount</a:t>
            </a:r>
            <a:endParaRPr lang="en-US" dirty="0"/>
          </a:p>
          <a:p>
            <a:r>
              <a:rPr lang="en-US" dirty="0" err="1"/>
              <a:t>AmountOriginalCurrency</a:t>
            </a:r>
            <a:endParaRPr lang="en-US" dirty="0"/>
          </a:p>
          <a:p>
            <a:r>
              <a:rPr lang="en-US" dirty="0" err="1"/>
              <a:t>AmountOriginalExchangeRate</a:t>
            </a:r>
            <a:endParaRPr lang="en-US" dirty="0"/>
          </a:p>
          <a:p>
            <a:r>
              <a:rPr lang="en-US" dirty="0" err="1"/>
              <a:t>AmountOriginalExchangeRateComment</a:t>
            </a:r>
            <a:endParaRPr lang="en-US" dirty="0"/>
          </a:p>
          <a:p>
            <a:r>
              <a:rPr lang="en-US" dirty="0" err="1"/>
              <a:t>AmountOriginalExchangeRateDate</a:t>
            </a:r>
            <a:endParaRPr lang="en-US" dirty="0"/>
          </a:p>
          <a:p>
            <a:r>
              <a:rPr lang="en-US" dirty="0" err="1"/>
              <a:t>AmountOriginalExchangeRateSource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193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detayında</a:t>
            </a:r>
            <a:r>
              <a:rPr lang="en-US" dirty="0"/>
              <a:t>, </a:t>
            </a:r>
            <a:r>
              <a:rPr lang="en-US" dirty="0" err="1"/>
              <a:t>kaydın</a:t>
            </a:r>
            <a:r>
              <a:rPr lang="en-US" dirty="0"/>
              <a:t> </a:t>
            </a:r>
            <a:r>
              <a:rPr lang="en-US" dirty="0" err="1"/>
              <a:t>dayandığı</a:t>
            </a:r>
            <a:r>
              <a:rPr lang="en-US" dirty="0"/>
              <a:t> para </a:t>
            </a:r>
            <a:r>
              <a:rPr lang="en-US" dirty="0" err="1"/>
              <a:t>birimini</a:t>
            </a:r>
            <a:r>
              <a:rPr lang="en-US" dirty="0"/>
              <a:t> </a:t>
            </a:r>
            <a:r>
              <a:rPr lang="en-US" dirty="0" err="1"/>
              <a:t>ifade</a:t>
            </a:r>
            <a:r>
              <a:rPr lang="en-US" dirty="0"/>
              <a:t> </a:t>
            </a:r>
            <a:r>
              <a:rPr lang="en-US" dirty="0" err="1"/>
              <a:t>etmektedir</a:t>
            </a:r>
            <a:r>
              <a:rPr lang="en-US" dirty="0"/>
              <a:t>. “</a:t>
            </a:r>
            <a:r>
              <a:rPr lang="en-US" dirty="0" err="1"/>
              <a:t>defaultCurrency</a:t>
            </a:r>
            <a:r>
              <a:rPr lang="en-US" dirty="0"/>
              <a:t>”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bazı</a:t>
            </a:r>
            <a:r>
              <a:rPr lang="en-US" dirty="0"/>
              <a:t> </a:t>
            </a:r>
            <a:r>
              <a:rPr lang="en-US" dirty="0" err="1"/>
              <a:t>istisnalar</a:t>
            </a:r>
            <a:r>
              <a:rPr lang="en-US" dirty="0"/>
              <a:t> </a:t>
            </a:r>
            <a:r>
              <a:rPr lang="en-US" dirty="0" err="1"/>
              <a:t>dışında</a:t>
            </a:r>
            <a:r>
              <a:rPr lang="en-US" dirty="0"/>
              <a:t> </a:t>
            </a:r>
            <a:r>
              <a:rPr lang="en-US" dirty="0" err="1"/>
              <a:t>aynıdır</a:t>
            </a:r>
            <a:r>
              <a:rPr lang="en-US" dirty="0"/>
              <a:t>.  </a:t>
            </a:r>
            <a:r>
              <a:rPr lang="en-US" dirty="0" err="1"/>
              <a:t>Örnek</a:t>
            </a:r>
            <a:r>
              <a:rPr lang="en-US" dirty="0"/>
              <a:t>: </a:t>
            </a:r>
            <a:r>
              <a:rPr lang="en-US" dirty="0" err="1"/>
              <a:t>Türk</a:t>
            </a:r>
            <a:r>
              <a:rPr lang="en-US" dirty="0"/>
              <a:t> </a:t>
            </a:r>
            <a:r>
              <a:rPr lang="en-US" dirty="0" err="1"/>
              <a:t>Lirası</a:t>
            </a:r>
            <a:r>
              <a:rPr lang="en-US" dirty="0"/>
              <a:t> </a:t>
            </a:r>
            <a:r>
              <a:rPr lang="en-US" dirty="0" err="1"/>
              <a:t>tutulan</a:t>
            </a:r>
            <a:r>
              <a:rPr lang="en-US" dirty="0"/>
              <a:t> </a:t>
            </a:r>
            <a:r>
              <a:rPr lang="en-US" dirty="0" err="1"/>
              <a:t>defterde</a:t>
            </a:r>
            <a:r>
              <a:rPr lang="en-US" dirty="0"/>
              <a:t> </a:t>
            </a:r>
            <a:r>
              <a:rPr lang="en-US" dirty="0" err="1"/>
              <a:t>nazım</a:t>
            </a:r>
            <a:r>
              <a:rPr lang="en-US" dirty="0"/>
              <a:t> </a:t>
            </a:r>
            <a:r>
              <a:rPr lang="en-US" dirty="0" err="1"/>
              <a:t>hesaplarda</a:t>
            </a:r>
            <a:r>
              <a:rPr lang="en-US" dirty="0"/>
              <a:t> USD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kayıt</a:t>
            </a:r>
            <a:r>
              <a:rPr lang="en-US" dirty="0"/>
              <a:t> </a:t>
            </a:r>
            <a:r>
              <a:rPr lang="en-US" dirty="0" err="1"/>
              <a:t>atılabilir</a:t>
            </a:r>
            <a:r>
              <a:rPr lang="en-US" dirty="0"/>
              <a:t>.</a:t>
            </a:r>
          </a:p>
          <a:p>
            <a:r>
              <a:rPr lang="en-US" dirty="0" err="1"/>
              <a:t>Çoklu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durumlarında</a:t>
            </a:r>
            <a:r>
              <a:rPr lang="en-US" dirty="0"/>
              <a:t>, </a:t>
            </a:r>
            <a:r>
              <a:rPr lang="en-US" dirty="0" err="1"/>
              <a:t>kaydın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girilir</a:t>
            </a:r>
            <a:r>
              <a:rPr lang="en-US" dirty="0"/>
              <a:t>. ISO 4217 </a:t>
            </a:r>
            <a:r>
              <a:rPr lang="en-US" dirty="0" err="1"/>
              <a:t>kodlamasının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52132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AmountOriginalAmount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yapılacak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</a:t>
            </a:r>
            <a:r>
              <a:rPr lang="en-US" dirty="0" err="1"/>
              <a:t>tutarı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birim</a:t>
            </a:r>
            <a:r>
              <a:rPr lang="en-US" dirty="0"/>
              <a:t> </a:t>
            </a:r>
            <a:r>
              <a:rPr lang="en-US" dirty="0" err="1"/>
              <a:t>miktarı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“</a:t>
            </a:r>
            <a:r>
              <a:rPr lang="en-US" dirty="0" err="1"/>
              <a:t>amountOriginalCurrency</a:t>
            </a:r>
            <a:r>
              <a:rPr lang="en-US" dirty="0"/>
              <a:t>” </a:t>
            </a:r>
            <a:r>
              <a:rPr lang="en-US" dirty="0" err="1"/>
              <a:t>alanına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cinsinden</a:t>
            </a:r>
            <a:r>
              <a:rPr lang="en-US" dirty="0"/>
              <a:t>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işlemin</a:t>
            </a:r>
            <a:r>
              <a:rPr lang="en-US" dirty="0"/>
              <a:t> </a:t>
            </a:r>
            <a:r>
              <a:rPr lang="en-US" dirty="0" err="1"/>
              <a:t>parasal</a:t>
            </a:r>
            <a:r>
              <a:rPr lang="en-US" dirty="0"/>
              <a:t>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09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yapılan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</a:t>
            </a:r>
            <a:r>
              <a:rPr lang="en-US" dirty="0" err="1"/>
              <a:t>hangi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cinsinden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göstermek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kullanılır</a:t>
            </a:r>
            <a:r>
              <a:rPr lang="en-US" dirty="0"/>
              <a:t>.</a:t>
            </a:r>
          </a:p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biriminin</a:t>
            </a:r>
            <a:r>
              <a:rPr lang="en-US" dirty="0"/>
              <a:t> </a:t>
            </a:r>
            <a:r>
              <a:rPr lang="en-US" dirty="0" err="1"/>
              <a:t>kodu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ISO 4217 </a:t>
            </a:r>
            <a:r>
              <a:rPr lang="en-US" dirty="0" err="1"/>
              <a:t>kodlaması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“</a:t>
            </a:r>
            <a:r>
              <a:rPr lang="en-US" dirty="0" err="1"/>
              <a:t>defaultCurrency</a:t>
            </a:r>
            <a:r>
              <a:rPr lang="en-US" dirty="0"/>
              <a:t>” </a:t>
            </a:r>
            <a:r>
              <a:rPr lang="en-US" dirty="0" err="1"/>
              <a:t>alanına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yazılan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birinden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olmalıdır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33801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AmountOriginalExchangeRate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İşlem</a:t>
            </a:r>
            <a:r>
              <a:rPr lang="en-US" dirty="0"/>
              <a:t> </a:t>
            </a:r>
            <a:r>
              <a:rPr lang="en-US" dirty="0" err="1"/>
              <a:t>anındaki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yazılır</a:t>
            </a:r>
            <a:r>
              <a:rPr lang="en-US" dirty="0"/>
              <a:t>.</a:t>
            </a:r>
          </a:p>
          <a:p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(</a:t>
            </a:r>
            <a:r>
              <a:rPr lang="en-US" dirty="0" err="1"/>
              <a:t>amountCurrency</a:t>
            </a:r>
            <a:r>
              <a:rPr lang="en-US" dirty="0"/>
              <a:t>) </a:t>
            </a:r>
            <a:r>
              <a:rPr lang="en-US" dirty="0" err="1"/>
              <a:t>ile</a:t>
            </a:r>
            <a:r>
              <a:rPr lang="en-US" dirty="0"/>
              <a:t> muhasebe </a:t>
            </a:r>
            <a:r>
              <a:rPr lang="en-US" dirty="0" err="1"/>
              <a:t>kaydına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işleminin</a:t>
            </a:r>
            <a:r>
              <a:rPr lang="en-US" dirty="0"/>
              <a:t> para </a:t>
            </a:r>
            <a:r>
              <a:rPr lang="en-US" dirty="0" err="1"/>
              <a:t>birimi</a:t>
            </a:r>
            <a:r>
              <a:rPr lang="en-US" dirty="0"/>
              <a:t> </a:t>
            </a:r>
            <a:r>
              <a:rPr lang="en-US" dirty="0" err="1"/>
              <a:t>arasındaki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</a:t>
            </a:r>
            <a:r>
              <a:rPr lang="en-US" dirty="0" err="1"/>
              <a:t>Örneğin</a:t>
            </a:r>
            <a:r>
              <a:rPr lang="en-US" dirty="0"/>
              <a:t>: “</a:t>
            </a:r>
            <a:r>
              <a:rPr lang="en-US" dirty="0" err="1"/>
              <a:t>amountCurrency</a:t>
            </a:r>
            <a:r>
              <a:rPr lang="en-US" dirty="0"/>
              <a:t>” EUR ve “</a:t>
            </a:r>
            <a:r>
              <a:rPr lang="en-US" dirty="0" err="1"/>
              <a:t>amountOriginalCurrency</a:t>
            </a:r>
            <a:r>
              <a:rPr lang="en-US" dirty="0"/>
              <a:t>” USD, 1 EUR=0,8621 </a:t>
            </a:r>
            <a:r>
              <a:rPr lang="en-US" dirty="0" err="1"/>
              <a:t>ise</a:t>
            </a:r>
            <a:r>
              <a:rPr lang="en-US" dirty="0"/>
              <a:t> “</a:t>
            </a:r>
            <a:r>
              <a:rPr lang="en-US" dirty="0" err="1"/>
              <a:t>amountOriginalExchangeRate</a:t>
            </a:r>
            <a:r>
              <a:rPr lang="en-US" dirty="0"/>
              <a:t>”=0,8621 </a:t>
            </a:r>
            <a:r>
              <a:rPr lang="en-US" dirty="0" err="1"/>
              <a:t>olacaktır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625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</a:t>
            </a:r>
            <a:r>
              <a:rPr lang="en-US" dirty="0" err="1"/>
              <a:t>örneği</a:t>
            </a:r>
            <a:r>
              <a:rPr lang="en-US" dirty="0"/>
              <a:t> (</a:t>
            </a:r>
            <a:r>
              <a:rPr lang="en-US" dirty="0" err="1"/>
              <a:t>Dövizsiz</a:t>
            </a:r>
            <a:r>
              <a:rPr lang="en-US" dirty="0"/>
              <a:t>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01091"/>
            <a:ext cx="10515600" cy="432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76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AmountOriginalExchangeRateComment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kuruna</a:t>
            </a:r>
            <a:r>
              <a:rPr lang="en-US" dirty="0"/>
              <a:t>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açıklamalar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girilir</a:t>
            </a:r>
            <a:r>
              <a:rPr lang="en-US" dirty="0"/>
              <a:t>.</a:t>
            </a:r>
          </a:p>
          <a:p>
            <a:r>
              <a:rPr lang="en-US" dirty="0" err="1"/>
              <a:t>İşlemlerde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kuru</a:t>
            </a:r>
            <a:r>
              <a:rPr lang="tr-TR" dirty="0"/>
              <a:t>m</a:t>
            </a:r>
            <a:r>
              <a:rPr lang="en-US" dirty="0"/>
              <a:t>a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açıklamaların</a:t>
            </a:r>
            <a:r>
              <a:rPr lang="en-US" dirty="0"/>
              <a:t> </a:t>
            </a:r>
            <a:r>
              <a:rPr lang="en-US" dirty="0" err="1"/>
              <a:t>girilebileceği</a:t>
            </a:r>
            <a:r>
              <a:rPr lang="en-US" dirty="0"/>
              <a:t> </a:t>
            </a:r>
            <a:r>
              <a:rPr lang="en-US" dirty="0" err="1"/>
              <a:t>alandır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7148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AmountOriginalExchangeRateDate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Yabancı</a:t>
            </a:r>
            <a:r>
              <a:rPr lang="en-US" dirty="0"/>
              <a:t> para </a:t>
            </a:r>
            <a:r>
              <a:rPr lang="en-US" dirty="0" err="1"/>
              <a:t>işlemini</a:t>
            </a:r>
            <a:r>
              <a:rPr lang="en-US" dirty="0"/>
              <a:t> </a:t>
            </a:r>
            <a:r>
              <a:rPr lang="en-US" dirty="0" err="1"/>
              <a:t>kaydetmek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girilecektir</a:t>
            </a:r>
            <a:r>
              <a:rPr lang="en-US" dirty="0"/>
              <a:t>.</a:t>
            </a:r>
          </a:p>
          <a:p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alana</a:t>
            </a:r>
            <a:r>
              <a:rPr lang="en-US" dirty="0"/>
              <a:t> </a:t>
            </a:r>
            <a:r>
              <a:rPr lang="en-US" dirty="0" err="1"/>
              <a:t>işlemin</a:t>
            </a:r>
            <a:r>
              <a:rPr lang="en-US" dirty="0"/>
              <a:t> </a:t>
            </a:r>
            <a:r>
              <a:rPr lang="en-US" dirty="0" err="1"/>
              <a:t>deftere</a:t>
            </a:r>
            <a:r>
              <a:rPr lang="en-US" dirty="0"/>
              <a:t> </a:t>
            </a:r>
            <a:r>
              <a:rPr lang="en-US" dirty="0" err="1"/>
              <a:t>kaydedilirken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kurunun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yazılmalıdır</a:t>
            </a:r>
            <a:r>
              <a:rPr lang="en-US" dirty="0"/>
              <a:t>. </a:t>
            </a:r>
            <a:r>
              <a:rPr lang="en-US" dirty="0" err="1"/>
              <a:t>Kayda</a:t>
            </a:r>
            <a:r>
              <a:rPr lang="en-US" dirty="0"/>
              <a:t> </a:t>
            </a:r>
            <a:r>
              <a:rPr lang="en-US" dirty="0" err="1"/>
              <a:t>dayanak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defterin</a:t>
            </a:r>
            <a:r>
              <a:rPr lang="en-US" dirty="0"/>
              <a:t> </a:t>
            </a:r>
            <a:r>
              <a:rPr lang="en-US" dirty="0" err="1"/>
              <a:t>tutulduğu</a:t>
            </a:r>
            <a:r>
              <a:rPr lang="en-US" dirty="0"/>
              <a:t> para </a:t>
            </a:r>
            <a:r>
              <a:rPr lang="en-US" dirty="0" err="1"/>
              <a:t>biriminden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alan</a:t>
            </a:r>
            <a:r>
              <a:rPr lang="en-US" dirty="0"/>
              <a:t> </a:t>
            </a:r>
            <a:r>
              <a:rPr lang="en-US" dirty="0" err="1"/>
              <a:t>kullanılmamalıdır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4253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AmountOriginalExchangeRateSource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Kaydın</a:t>
            </a:r>
            <a:r>
              <a:rPr lang="en-US" dirty="0"/>
              <a:t> </a:t>
            </a:r>
            <a:r>
              <a:rPr lang="en-US" dirty="0" err="1"/>
              <a:t>dayandığı</a:t>
            </a:r>
            <a:r>
              <a:rPr lang="en-US" dirty="0"/>
              <a:t>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kurunun</a:t>
            </a:r>
            <a:r>
              <a:rPr lang="en-US" dirty="0"/>
              <a:t> </a:t>
            </a:r>
            <a:r>
              <a:rPr lang="en-US" dirty="0" err="1"/>
              <a:t>nereden</a:t>
            </a:r>
            <a:r>
              <a:rPr lang="en-US" dirty="0"/>
              <a:t> </a:t>
            </a:r>
            <a:r>
              <a:rPr lang="en-US" dirty="0" err="1"/>
              <a:t>alındığını</a:t>
            </a:r>
            <a:r>
              <a:rPr lang="en-US" dirty="0"/>
              <a:t> </a:t>
            </a:r>
            <a:r>
              <a:rPr lang="en-US" dirty="0" err="1"/>
              <a:t>gösterir</a:t>
            </a:r>
            <a:r>
              <a:rPr lang="en-US" dirty="0"/>
              <a:t>.</a:t>
            </a:r>
          </a:p>
          <a:p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döviz</a:t>
            </a:r>
            <a:r>
              <a:rPr lang="en-US" dirty="0"/>
              <a:t> </a:t>
            </a:r>
            <a:r>
              <a:rPr lang="en-US" dirty="0" err="1"/>
              <a:t>kurunu</a:t>
            </a:r>
            <a:r>
              <a:rPr lang="en-US" dirty="0"/>
              <a:t> </a:t>
            </a:r>
            <a:r>
              <a:rPr lang="en-US" dirty="0" err="1"/>
              <a:t>belirleyen</a:t>
            </a:r>
            <a:r>
              <a:rPr lang="en-US" dirty="0"/>
              <a:t> </a:t>
            </a:r>
            <a:r>
              <a:rPr lang="en-US" dirty="0" err="1"/>
              <a:t>otorite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işlem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 </a:t>
            </a:r>
            <a:r>
              <a:rPr lang="en-US" dirty="0" err="1"/>
              <a:t>girilmelidir</a:t>
            </a:r>
            <a:r>
              <a:rPr lang="en-US" dirty="0"/>
              <a:t>. </a:t>
            </a:r>
            <a:r>
              <a:rPr lang="en-US" dirty="0" err="1"/>
              <a:t>Örneğin</a:t>
            </a:r>
            <a:r>
              <a:rPr lang="en-US" dirty="0"/>
              <a:t>: </a:t>
            </a:r>
            <a:r>
              <a:rPr lang="en-US" dirty="0" err="1"/>
              <a:t>Merkez</a:t>
            </a:r>
            <a:r>
              <a:rPr lang="en-US" dirty="0"/>
              <a:t> </a:t>
            </a:r>
            <a:r>
              <a:rPr lang="en-US" dirty="0" err="1"/>
              <a:t>Bankası</a:t>
            </a:r>
            <a:r>
              <a:rPr lang="en-US" dirty="0"/>
              <a:t> </a:t>
            </a:r>
            <a:r>
              <a:rPr lang="en-US" dirty="0" err="1"/>
              <a:t>Kurları</a:t>
            </a:r>
            <a:r>
              <a:rPr lang="en-US" dirty="0"/>
              <a:t>, Spot </a:t>
            </a:r>
            <a:r>
              <a:rPr lang="en-US" dirty="0" err="1"/>
              <a:t>oran</a:t>
            </a:r>
            <a:r>
              <a:rPr lang="en-US" dirty="0"/>
              <a:t>, Forward </a:t>
            </a:r>
            <a:r>
              <a:rPr lang="en-US" dirty="0" err="1"/>
              <a:t>sözleşmesi</a:t>
            </a:r>
            <a:r>
              <a:rPr lang="en-US" dirty="0"/>
              <a:t> vb.</a:t>
            </a:r>
          </a:p>
        </p:txBody>
      </p:sp>
    </p:spTree>
    <p:extLst>
      <p:ext uri="{BB962C8B-B14F-4D97-AF65-F5344CB8AC3E}">
        <p14:creationId xmlns:p14="http://schemas.microsoft.com/office/powerpoint/2010/main" val="244352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Başlıklar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tr-TR" dirty="0"/>
              <a:t>RegisterNumber</a:t>
            </a:r>
          </a:p>
          <a:p>
            <a:r>
              <a:rPr lang="en-US" dirty="0" err="1"/>
              <a:t>EntryNumberCounter</a:t>
            </a:r>
            <a:endParaRPr lang="en-US" dirty="0"/>
          </a:p>
          <a:p>
            <a:r>
              <a:rPr lang="en-US" dirty="0" err="1"/>
              <a:t>EnteredBy</a:t>
            </a:r>
            <a:endParaRPr lang="en-US" dirty="0"/>
          </a:p>
          <a:p>
            <a:r>
              <a:rPr lang="en-US" dirty="0" err="1"/>
              <a:t>EnteredDate</a:t>
            </a:r>
            <a:endParaRPr lang="en-US" dirty="0"/>
          </a:p>
          <a:p>
            <a:r>
              <a:rPr lang="en-US" dirty="0" err="1"/>
              <a:t>EntryNumber</a:t>
            </a:r>
            <a:endParaRPr lang="en-US" dirty="0"/>
          </a:p>
          <a:p>
            <a:r>
              <a:rPr lang="en-US" dirty="0" err="1"/>
              <a:t>EntryComment</a:t>
            </a:r>
            <a:endParaRPr lang="en-US" dirty="0"/>
          </a:p>
          <a:p>
            <a:r>
              <a:rPr lang="en-US" dirty="0" err="1"/>
              <a:t>AccountMainID</a:t>
            </a:r>
            <a:endParaRPr lang="en-US" dirty="0"/>
          </a:p>
          <a:p>
            <a:r>
              <a:rPr lang="en-US" dirty="0" err="1"/>
              <a:t>AccountMainDescription</a:t>
            </a:r>
            <a:endParaRPr lang="en-US" dirty="0"/>
          </a:p>
          <a:p>
            <a:r>
              <a:rPr lang="en-US" dirty="0" err="1"/>
              <a:t>AccountSubID</a:t>
            </a:r>
            <a:endParaRPr lang="en-US" dirty="0"/>
          </a:p>
          <a:p>
            <a:r>
              <a:rPr lang="en-US" dirty="0" err="1"/>
              <a:t>AccountSubDescription</a:t>
            </a:r>
            <a:endParaRPr lang="en-US" dirty="0"/>
          </a:p>
          <a:p>
            <a:r>
              <a:rPr lang="en-US" dirty="0"/>
              <a:t>Amount</a:t>
            </a:r>
          </a:p>
          <a:p>
            <a:r>
              <a:rPr lang="en-US" dirty="0" err="1"/>
              <a:t>DebitCreditCode</a:t>
            </a:r>
            <a:endParaRPr lang="en-US" dirty="0"/>
          </a:p>
          <a:p>
            <a:r>
              <a:rPr lang="en-US" dirty="0" err="1"/>
              <a:t>DocumentType</a:t>
            </a:r>
            <a:endParaRPr lang="en-US" dirty="0"/>
          </a:p>
          <a:p>
            <a:r>
              <a:rPr lang="en-US" dirty="0" err="1"/>
              <a:t>DocumentTypeDescription</a:t>
            </a:r>
            <a:endParaRPr lang="en-US" dirty="0"/>
          </a:p>
          <a:p>
            <a:r>
              <a:rPr lang="en-US" dirty="0" err="1"/>
              <a:t>DocumentNumber</a:t>
            </a:r>
            <a:endParaRPr lang="en-US" dirty="0"/>
          </a:p>
          <a:p>
            <a:r>
              <a:rPr lang="en-US" dirty="0" err="1"/>
              <a:t>DocumentDate</a:t>
            </a:r>
            <a:endParaRPr lang="en-US" dirty="0"/>
          </a:p>
          <a:p>
            <a:r>
              <a:rPr lang="en-US" dirty="0" err="1"/>
              <a:t>PaymentMethod</a:t>
            </a:r>
            <a:endParaRPr lang="en-US" dirty="0"/>
          </a:p>
          <a:p>
            <a:r>
              <a:rPr lang="en-US" dirty="0" err="1"/>
              <a:t>DetailComment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065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RegisterNumber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Bir tane yada tüm satır kadar VKN yazabilirsiniz. Zorunlu alandır</a:t>
            </a:r>
          </a:p>
          <a:p>
            <a:r>
              <a:rPr lang="tr-TR"/>
              <a:t>Bu kontrol GİB tarafından istendiği için zorunlu bir alan olatrak kabul edilmiştir ve 2025 defterlerini bu şekilde gönderimleri yapılamsı gerekmketdri.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0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EntryNumberCounter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dönemi</a:t>
            </a:r>
            <a:r>
              <a:rPr lang="en-US" dirty="0"/>
              <a:t> </a:t>
            </a:r>
            <a:r>
              <a:rPr lang="en-US" dirty="0" err="1"/>
              <a:t>başlangıcında</a:t>
            </a:r>
            <a:r>
              <a:rPr lang="en-US" dirty="0"/>
              <a:t> 1’den </a:t>
            </a:r>
            <a:r>
              <a:rPr lang="en-US" dirty="0" err="1"/>
              <a:t>başlatılacak</a:t>
            </a:r>
            <a:r>
              <a:rPr lang="en-US" dirty="0"/>
              <a:t> ve </a:t>
            </a:r>
            <a:r>
              <a:rPr lang="en-US" dirty="0" err="1"/>
              <a:t>izleyen</a:t>
            </a:r>
            <a:r>
              <a:rPr lang="en-US" dirty="0"/>
              <a:t> her </a:t>
            </a:r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maddesi</a:t>
            </a:r>
            <a:r>
              <a:rPr lang="en-US" dirty="0"/>
              <a:t> (</a:t>
            </a:r>
            <a:r>
              <a:rPr lang="en-US" dirty="0" err="1"/>
              <a:t>entryHeader</a:t>
            </a:r>
            <a:r>
              <a:rPr lang="en-US" dirty="0"/>
              <a:t>)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müteselsil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kullanılacaktır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0898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EnteredBy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kaydını</a:t>
            </a:r>
            <a:r>
              <a:rPr lang="en-US" dirty="0"/>
              <a:t> </a:t>
            </a:r>
            <a:r>
              <a:rPr lang="en-US" dirty="0" err="1"/>
              <a:t>oluşturan</a:t>
            </a:r>
            <a:r>
              <a:rPr lang="en-US" dirty="0"/>
              <a:t> </a:t>
            </a:r>
            <a:r>
              <a:rPr lang="en-US" dirty="0" err="1"/>
              <a:t>operatör</a:t>
            </a:r>
            <a:r>
              <a:rPr lang="en-US" dirty="0"/>
              <a:t> </a:t>
            </a:r>
            <a:r>
              <a:rPr lang="en-US" dirty="0" err="1"/>
              <a:t>bilgisine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verilecektir</a:t>
            </a:r>
            <a:r>
              <a:rPr lang="en-US" dirty="0"/>
              <a:t>.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kaydını</a:t>
            </a:r>
            <a:r>
              <a:rPr lang="en-US" dirty="0"/>
              <a:t> </a:t>
            </a:r>
            <a:r>
              <a:rPr lang="en-US" dirty="0" err="1"/>
              <a:t>oluşturan</a:t>
            </a:r>
            <a:r>
              <a:rPr lang="en-US" dirty="0"/>
              <a:t> </a:t>
            </a:r>
            <a:r>
              <a:rPr lang="en-US" dirty="0" err="1"/>
              <a:t>operatörün</a:t>
            </a:r>
            <a:r>
              <a:rPr lang="en-US" dirty="0"/>
              <a:t>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soyadının</a:t>
            </a:r>
            <a:r>
              <a:rPr lang="en-US" dirty="0"/>
              <a:t> </a:t>
            </a:r>
            <a:r>
              <a:rPr lang="en-US" dirty="0" err="1"/>
              <a:t>baş</a:t>
            </a:r>
            <a:r>
              <a:rPr lang="en-US" dirty="0"/>
              <a:t> </a:t>
            </a:r>
            <a:r>
              <a:rPr lang="en-US" dirty="0" err="1"/>
              <a:t>harfleri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adı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661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EnteredDate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</a:t>
            </a:r>
          </a:p>
          <a:p>
            <a:r>
              <a:rPr lang="en-US" dirty="0" err="1"/>
              <a:t>Yevmiye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4 </a:t>
            </a:r>
            <a:r>
              <a:rPr lang="en-US" dirty="0" err="1"/>
              <a:t>hane</a:t>
            </a:r>
            <a:r>
              <a:rPr lang="en-US" dirty="0"/>
              <a:t> </a:t>
            </a:r>
            <a:r>
              <a:rPr lang="en-US" dirty="0" err="1"/>
              <a:t>yıl</a:t>
            </a:r>
            <a:r>
              <a:rPr lang="en-US" dirty="0"/>
              <a:t> 2 </a:t>
            </a:r>
            <a:r>
              <a:rPr lang="en-US" dirty="0" err="1"/>
              <a:t>hane</a:t>
            </a:r>
            <a:r>
              <a:rPr lang="en-US" dirty="0"/>
              <a:t> ay 2 </a:t>
            </a:r>
            <a:r>
              <a:rPr lang="en-US" dirty="0" err="1"/>
              <a:t>hane</a:t>
            </a:r>
            <a:r>
              <a:rPr lang="en-US" dirty="0"/>
              <a:t> </a:t>
            </a:r>
            <a:r>
              <a:rPr lang="en-US" dirty="0" err="1"/>
              <a:t>gün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90309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EntryNumber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Kaydın</a:t>
            </a:r>
            <a:r>
              <a:rPr lang="en-US" dirty="0"/>
              <a:t> </a:t>
            </a:r>
            <a:r>
              <a:rPr lang="en-US" dirty="0" err="1"/>
              <a:t>dayandığı</a:t>
            </a:r>
            <a:r>
              <a:rPr lang="en-US" dirty="0"/>
              <a:t> muhasebe </a:t>
            </a:r>
            <a:r>
              <a:rPr lang="en-US" dirty="0" err="1"/>
              <a:t>fiş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yazılacaktır</a:t>
            </a:r>
            <a:r>
              <a:rPr lang="en-US" dirty="0"/>
              <a:t>. </a:t>
            </a:r>
          </a:p>
          <a:p>
            <a:r>
              <a:rPr lang="en-US" dirty="0"/>
              <a:t>Muhasebe </a:t>
            </a:r>
            <a:r>
              <a:rPr lang="en-US" dirty="0" err="1"/>
              <a:t>fiş</a:t>
            </a:r>
            <a:r>
              <a:rPr lang="en-US" dirty="0"/>
              <a:t> </a:t>
            </a:r>
            <a:r>
              <a:rPr lang="en-US" dirty="0" err="1"/>
              <a:t>numarası</a:t>
            </a:r>
            <a:r>
              <a:rPr lang="en-US" dirty="0"/>
              <a:t> </a:t>
            </a:r>
            <a:r>
              <a:rPr lang="en-US" dirty="0" err="1"/>
              <a:t>kullanıcı</a:t>
            </a:r>
            <a:r>
              <a:rPr lang="en-US" dirty="0"/>
              <a:t>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serbest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girilecektir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0359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780</Words>
  <Application>Microsoft Office PowerPoint</Application>
  <PresentationFormat>Widescreen</PresentationFormat>
  <Paragraphs>110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Veriban Defter Örnek</vt:lpstr>
      <vt:lpstr>Örnek Defter Formatları</vt:lpstr>
      <vt:lpstr>CSV örneği (Dövizsiz)</vt:lpstr>
      <vt:lpstr>Başlıklar</vt:lpstr>
      <vt:lpstr>RegisterNumber</vt:lpstr>
      <vt:lpstr>EntryNumberCounter</vt:lpstr>
      <vt:lpstr>EnteredBy</vt:lpstr>
      <vt:lpstr>EnteredDate</vt:lpstr>
      <vt:lpstr>EntryNumber</vt:lpstr>
      <vt:lpstr>EntryComment</vt:lpstr>
      <vt:lpstr>AccountMainID</vt:lpstr>
      <vt:lpstr>AccountMainDescription</vt:lpstr>
      <vt:lpstr>AccountSubID</vt:lpstr>
      <vt:lpstr>AccountSubDescription</vt:lpstr>
      <vt:lpstr>Amount</vt:lpstr>
      <vt:lpstr>DebitCreditCode</vt:lpstr>
      <vt:lpstr>DocumentType</vt:lpstr>
      <vt:lpstr>DocumentTypeDescription</vt:lpstr>
      <vt:lpstr>DocumentNumber</vt:lpstr>
      <vt:lpstr>DocumentDate</vt:lpstr>
      <vt:lpstr>PaymentMethod</vt:lpstr>
      <vt:lpstr>DetailComment </vt:lpstr>
      <vt:lpstr>Yüklenen defter örneğinden oluşan xbrli</vt:lpstr>
      <vt:lpstr>PowerPoint Presentation</vt:lpstr>
      <vt:lpstr>Dövizli Defter Yüklemedeki ek alanlar</vt:lpstr>
      <vt:lpstr>AmountCurrency</vt:lpstr>
      <vt:lpstr>AmountOriginalAmount</vt:lpstr>
      <vt:lpstr>AmountOriginalCurrency</vt:lpstr>
      <vt:lpstr>AmountOriginalExchangeRate</vt:lpstr>
      <vt:lpstr>AmountOriginalExchangeRateComment</vt:lpstr>
      <vt:lpstr>AmountOriginalExchangeRateDate</vt:lpstr>
      <vt:lpstr>AmountOriginalExchangeRateSource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Veriban Defter Örnek Şablonu</dc:title>
  <dc:creator>adnan baydar</dc:creator>
  <cp:lastModifiedBy>İlker TAŞKIN</cp:lastModifiedBy>
  <cp:revision>13</cp:revision>
  <dcterms:created xsi:type="dcterms:W3CDTF">2018-02-12T14:08:44Z</dcterms:created>
  <dcterms:modified xsi:type="dcterms:W3CDTF">2025-02-26T13:14:35Z</dcterms:modified>
</cp:coreProperties>
</file>